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5" r:id="rId15"/>
    <p:sldId id="296" r:id="rId16"/>
    <p:sldId id="293"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5" autoAdjust="0"/>
  </p:normalViewPr>
  <p:slideViewPr>
    <p:cSldViewPr snapToGrid="0" snapToObjects="1">
      <p:cViewPr>
        <p:scale>
          <a:sx n="100" d="100"/>
          <a:sy n="100" d="100"/>
        </p:scale>
        <p:origin x="258"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You'll notice our forecasting model has a low R-squared value. This is not a failure of the model; it is its purpose. This model is designed to capture the predictable, seasonal 'tide' of crime—the summer waves and winter ebbs—which is perfect for long-term resource planning. The spikes it 'misses' are the unpredictable 'storms'—the sudden eruptions from organized crime rings. This is a crucial distinction: we can't forecast a gang shooting, but we </a:t>
            </a:r>
            <a:r>
              <a:rPr lang="en-CA" sz="1200" b="0" i="1" kern="1200" dirty="0">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forecast the summer weekend it's most likely to occur. That's why our strategy is two-fold: use the model for baseline staffing, and use targeted intelligence and interventions to stop the spikes.</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Looking ahead, our forecast is clear. While we don't expect a repeat of the 2024 peak, the underlying systemic pressures never went away. We are forecasting a return to growth in 2026. This is our call to action. We cannot be lulled into a false sense of security by the post-2024 dip. The long-term trend is still pointing upwards, and it demands proactive measures </a:t>
            </a:r>
            <a:r>
              <a:rPr lang="en-CA" sz="1200" b="0" i="1" kern="1200" dirty="0">
                <a:solidFill>
                  <a:schemeClr val="tx1"/>
                </a:solidFill>
                <a:effectLst/>
                <a:latin typeface="+mn-lt"/>
                <a:ea typeface="+mn-ea"/>
                <a:cs typeface="+mn-cs"/>
              </a:rPr>
              <a:t>now</a:t>
            </a:r>
            <a:r>
              <a:rPr lang="en-CA" sz="1200" b="0" i="0" kern="1200" dirty="0">
                <a:solidFill>
                  <a:schemeClr val="tx1"/>
                </a:solidFill>
                <a:effectLst/>
                <a:latin typeface="+mn-lt"/>
                <a:ea typeface="+mn-ea"/>
                <a:cs typeface="+mn-cs"/>
              </a:rPr>
              <a:t>.</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This is perhaps the most critical slide. On paper, we have a 95% staffing compliance rate. But this metric is dangerously misleading. It means we meet the bare legal minimum. In reality, our </a:t>
            </a:r>
            <a:r>
              <a:rPr lang="en-CA" sz="1200" b="0" i="1" kern="1200" dirty="0">
                <a:solidFill>
                  <a:schemeClr val="tx1"/>
                </a:solidFill>
                <a:effectLst/>
                <a:latin typeface="+mn-lt"/>
                <a:ea typeface="+mn-ea"/>
                <a:cs typeface="+mn-cs"/>
              </a:rPr>
              <a:t>effective operational readiness</a:t>
            </a:r>
            <a:r>
              <a:rPr lang="en-CA" sz="1200" b="0" i="0" kern="1200" dirty="0">
                <a:solidFill>
                  <a:schemeClr val="tx1"/>
                </a:solidFill>
                <a:effectLst/>
                <a:latin typeface="+mn-lt"/>
                <a:ea typeface="+mn-ea"/>
                <a:cs typeface="+mn-cs"/>
              </a:rPr>
              <a:t> is only 54%. On an average day, nearly half our force is unavailable. We are trying to fight a war at half-strength. And notice this key insight: while crime peaks on Fridays, our vulnerability is actually highest Monday through Thursday due to low officer availability. This mismatch is a critical vulnerability we must solve with strategic scheduling.</a:t>
            </a:r>
            <a:endParaRPr lang="en-CA" dirty="0"/>
          </a:p>
        </p:txBody>
      </p:sp>
    </p:spTree>
    <p:extLst>
      <p:ext uri="{BB962C8B-B14F-4D97-AF65-F5344CB8AC3E}">
        <p14:creationId xmlns:p14="http://schemas.microsoft.com/office/powerpoint/2010/main" val="345534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So, what is our prescription? It is a dual-pronged plan.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First, we surge immediately.</a:t>
            </a:r>
            <a:r>
              <a:rPr lang="en-CA" sz="1200" b="0" i="0" kern="1200" dirty="0">
                <a:solidFill>
                  <a:schemeClr val="tx1"/>
                </a:solidFill>
                <a:effectLst/>
                <a:latin typeface="+mn-lt"/>
                <a:ea typeface="+mn-ea"/>
                <a:cs typeface="+mn-cs"/>
              </a:rPr>
              <a:t> We must deploy targeted resources to District 4 to combat the clear and present danger of gun violence and organized crime.</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Second, we build for the future.</a:t>
            </a:r>
            <a:r>
              <a:rPr lang="en-CA" sz="1200" b="0" i="0" kern="1200" dirty="0">
                <a:solidFill>
                  <a:schemeClr val="tx1"/>
                </a:solidFill>
                <a:effectLst/>
                <a:latin typeface="+mn-lt"/>
                <a:ea typeface="+mn-ea"/>
                <a:cs typeface="+mn-cs"/>
              </a:rPr>
              <a:t> We use the forecasted decline to implement sustainable prevention and optimization programs.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We commit to monitoring our progress through this very data-driven framework, with quarterly reviews. Our measure of success is clear: a reduction in District 4's risk score and the disruption of the organized crime networks driving this crisis.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This concludes our presentation. The full analysis, including all data and code, is available for your review on GitHub. We are confident that this data-driven approach provides a clear and actionable path forward. Thank you. We are now ready for your questions.</a:t>
            </a:r>
            <a:endParaRPr dirty="0"/>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 What you're about to see is more than just a crime report; it's a diagnosis of a system under severe stress. Our analysis reveals that District 4—Vaughan—is in a state of chronic operational crisis. With effective staffing at just 54%, it has become the epicenter of an 89.5% crime surge, driven predominantly by organized crime and gun violence. This isn't a vague problem; it's a precise one, demanding an immediate and targeted surge of resources. Today, we'll show you the data behind this crisis and the dual-pronged plan to address it</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Let's start with a critical insight: crime is predictable. It has a rhythm. We see it peak on summer evenings and weekends. This isn't just an observation; it's our biggest operational advantage. By understanding this rhythm, we can stop being reactive and start being proactive. This predictability is the entire foundation of the 'Summer Surge Plan' we'll be recommending—a plan that pre-deploys resources to where and when we know crime will happen.</a:t>
            </a:r>
            <a:endParaRPr lang="en-CA" dirty="0"/>
          </a:p>
        </p:txBody>
      </p:sp>
    </p:spTree>
    <p:extLst>
      <p:ext uri="{BB962C8B-B14F-4D97-AF65-F5344CB8AC3E}">
        <p14:creationId xmlns:p14="http://schemas.microsoft.com/office/powerpoint/2010/main" val="15184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Now, </a:t>
            </a:r>
            <a:r>
              <a:rPr lang="en-CA" sz="1200" b="0" i="1" kern="1200" dirty="0">
                <a:solidFill>
                  <a:schemeClr val="tx1"/>
                </a:solidFill>
                <a:effectLst/>
                <a:latin typeface="+mn-lt"/>
                <a:ea typeface="+mn-ea"/>
                <a:cs typeface="+mn-cs"/>
              </a:rPr>
              <a:t>what kind</a:t>
            </a:r>
            <a:r>
              <a:rPr lang="en-CA" sz="1200" b="0" i="0" kern="1200" dirty="0">
                <a:solidFill>
                  <a:schemeClr val="tx1"/>
                </a:solidFill>
                <a:effectLst/>
                <a:latin typeface="+mn-lt"/>
                <a:ea typeface="+mn-ea"/>
                <a:cs typeface="+mn-cs"/>
              </a:rPr>
              <a:t> of crime are we facing? The story is clear: Property and Violent crime dominate the landscape. But more alarmingly, they are growing at an explosive rate—over 61% and 52% respectively in just three years. This tells us we don't have a general crime problem; we have a </a:t>
            </a:r>
            <a:r>
              <a:rPr lang="en-CA" sz="1200" b="0" i="1" kern="1200" dirty="0">
                <a:solidFill>
                  <a:schemeClr val="tx1"/>
                </a:solidFill>
                <a:effectLst/>
                <a:latin typeface="+mn-lt"/>
                <a:ea typeface="+mn-ea"/>
                <a:cs typeface="+mn-cs"/>
              </a:rPr>
              <a:t>specific</a:t>
            </a:r>
            <a:r>
              <a:rPr lang="en-CA" sz="1200" b="0" i="0" kern="1200" dirty="0">
                <a:solidFill>
                  <a:schemeClr val="tx1"/>
                </a:solidFill>
                <a:effectLst/>
                <a:latin typeface="+mn-lt"/>
                <a:ea typeface="+mn-ea"/>
                <a:cs typeface="+mn-cs"/>
              </a:rPr>
              <a:t> one. Our tactics must be equally specific, with a sharp focus on combating auto theft networks and the gun violence they bring.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Here is the engine of the crisis. High crime leads to more 911 calls. More calls lead to officer overtime, burnout, and staffing shortages. Those shortages cripple our response capacity, which in turn leads to more crime. It's a vicious, self-reinforcing cycle. And as we'll see, this cycle is spinning fastest in District 4, draining our resources and creating a dangerous gap between criminal activity and our ability to respond.</a:t>
            </a:r>
            <a:endParaRPr dirty="0"/>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The year 2024 wasn't just a bad year; it was an anomaly. A perfect storm. We saw a near 90% overall increase, driven by extreme spikes in auto theft, gun violence, and organized crime. The epicenter was unequivocally District 4. This slide isn't just a list of numbers; it's a map of the battlefield. It shows us exactly where to aim our resources: tactical units and investigative capacity into District 4 hotspots, especially during the evening and overnight hours when this new wave of crime is most active.</a:t>
            </a:r>
            <a:endParaRPr lang="en-CA" dirty="0"/>
          </a:p>
        </p:txBody>
      </p:sp>
    </p:spTree>
    <p:extLst>
      <p:ext uri="{BB962C8B-B14F-4D97-AF65-F5344CB8AC3E}">
        <p14:creationId xmlns:p14="http://schemas.microsoft.com/office/powerpoint/2010/main" val="71047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0011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27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27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27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27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27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336457"/>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27064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
        <p:nvSpPr>
          <p:cNvPr id="8" name="TextBox 7">
            <a:extLst>
              <a:ext uri="{FF2B5EF4-FFF2-40B4-BE49-F238E27FC236}">
                <a16:creationId xmlns:a16="http://schemas.microsoft.com/office/drawing/2014/main" id="{99C5E626-FB1E-60B4-7488-9EDE1B34AABB}"/>
              </a:ext>
            </a:extLst>
          </p:cNvPr>
          <p:cNvSpPr txBox="1"/>
          <p:nvPr/>
        </p:nvSpPr>
        <p:spPr>
          <a:xfrm>
            <a:off x="819150" y="6553496"/>
            <a:ext cx="10858499" cy="338554"/>
          </a:xfrm>
          <a:prstGeom prst="rect">
            <a:avLst/>
          </a:prstGeom>
          <a:noFill/>
        </p:spPr>
        <p:txBody>
          <a:bodyPr wrap="square">
            <a:spAutoFit/>
          </a:bodyPr>
          <a:lstStyle/>
          <a:p>
            <a:pPr algn="ctr"/>
            <a:r>
              <a:rPr lang="en-CA" sz="1600" b="0" i="1" dirty="0">
                <a:solidFill>
                  <a:schemeClr val="tx1">
                    <a:lumMod val="50000"/>
                    <a:lumOff val="50000"/>
                  </a:schemeClr>
                </a:solidFill>
                <a:effectLst/>
                <a:latin typeface="quote-cjk-patch"/>
              </a:rPr>
              <a:t>Note: Analysis constructed in November 2025 context to demonstrate forecasting methodology for future years.</a:t>
            </a:r>
            <a:endParaRPr lang="en-CA" sz="1600" dirty="0">
              <a:solidFill>
                <a:schemeClr val="tx1">
                  <a:lumMod val="50000"/>
                  <a:lumOff val="50000"/>
                </a:schemeClr>
              </a:solidFill>
            </a:endParaRP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27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3"/>
          <a:stretch>
            <a:fillRect/>
          </a:stretch>
        </p:blipFill>
        <p:spPr>
          <a:xfrm>
            <a:off x="5724525" y="1653138"/>
            <a:ext cx="5913213" cy="480481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955203"/>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low officer 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838450" y="1681713"/>
            <a:ext cx="2955925" cy="1723549"/>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t>
            </a:r>
            <a:r>
              <a:rPr lang="en-CA" sz="800" kern="100" dirty="0">
                <a:latin typeface="Aptos" panose="020B0004020202020204" pitchFamily="34" charset="0"/>
                <a:ea typeface="Aptos" panose="020B0004020202020204" pitchFamily="34" charset="0"/>
                <a:cs typeface="Times New Roman" panose="02020603050405020304" pitchFamily="18" charset="0"/>
              </a:rPr>
              <a:t>Officers      Officer</a:t>
            </a:r>
            <a:br>
              <a:rPr lang="en-CA" sz="800" kern="100" dirty="0">
                <a:effectLst/>
                <a:latin typeface="Aptos" panose="020B0004020202020204" pitchFamily="34" charset="0"/>
                <a:ea typeface="Aptos" panose="020B0004020202020204" pitchFamily="34" charset="0"/>
                <a:cs typeface="Times New Roman" panose="02020603050405020304" pitchFamily="18" charset="0"/>
              </a:rPr>
            </a:br>
            <a:r>
              <a:rPr lang="en-CA" sz="800" kern="100" dirty="0">
                <a:latin typeface="Aptos" panose="020B0004020202020204" pitchFamily="34" charset="0"/>
                <a:ea typeface="Aptos" panose="020B0004020202020204" pitchFamily="34" charset="0"/>
                <a:cs typeface="Times New Roman" panose="02020603050405020304" pitchFamily="18" charset="0"/>
              </a:rPr>
              <a:t>                                                                Off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On-Duty     Deficit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a:t>
            </a:r>
            <a:r>
              <a:rPr lang="en-CA" sz="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27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445851"/>
            <a:ext cx="10487024" cy="35394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Immediate Tactical Surge:</a:t>
            </a:r>
            <a:r>
              <a:rPr lang="en-CA" sz="2800" dirty="0">
                <a:latin typeface="Times New Roman" panose="02020603050405020304" pitchFamily="18" charset="0"/>
                <a:cs typeface="Times New Roman" panose="02020603050405020304" pitchFamily="18" charset="0"/>
              </a:rPr>
              <a:t> Deploy resources to District 4 to combat organized crime and gun violence.</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Proactive Staffing Strategy:</a:t>
            </a:r>
            <a:r>
              <a:rPr lang="en-CA" sz="2800" dirty="0">
                <a:latin typeface="Times New Roman" panose="02020603050405020304" pitchFamily="18" charset="0"/>
                <a:cs typeface="Times New Roman" panose="02020603050405020304" pitchFamily="18" charset="0"/>
              </a:rPr>
              <a:t> Implement strategic shift bidding to cover weekday vulnerability and the Summer Surge Plan.</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Long-Term System Optimization:</a:t>
            </a:r>
            <a:r>
              <a:rPr lang="en-CA" sz="2800" dirty="0">
                <a:latin typeface="Times New Roman" panose="02020603050405020304" pitchFamily="18" charset="0"/>
                <a:cs typeface="Times New Roman" panose="02020603050405020304" pitchFamily="18" charset="0"/>
              </a:rPr>
              <a:t> Use the forecasted 2026 trend to advocate for sustained investment in prevention and data monitoring.</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27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27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785926"/>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officer availability rate,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27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Strategic Action Plan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4867275" y="1417638"/>
            <a:ext cx="7204357" cy="5165724"/>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4460875" cy="3416320"/>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Activity: 26.4% of total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 (18:00-23:59): 26.9% of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27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73716" y="1518915"/>
            <a:ext cx="5697811" cy="2402725"/>
          </a:xfrm>
          <a:prstGeom prst="rect">
            <a:avLst/>
          </a:prstGeom>
        </p:spPr>
      </p:pic>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573715"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18349" y="2616438"/>
            <a:ext cx="3829051" cy="1938992"/>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latinLnBrk="1"/>
            <a:r>
              <a:rPr lang="en-CA" sz="1200" dirty="0">
                <a:latin typeface="Times New Roman" panose="02020603050405020304" pitchFamily="18" charset="0"/>
                <a:cs typeface="Times New Roman" panose="02020603050405020304" pitchFamily="18" charset="0"/>
              </a:rPr>
              <a:t>   • Spring</a:t>
            </a:r>
            <a:r>
              <a:rPr lang="en-CA" sz="1200" b="0" i="0" dirty="0">
                <a:effectLst/>
                <a:latin typeface="Times New Roman" panose="02020603050405020304" pitchFamily="18" charset="0"/>
                <a:cs typeface="Times New Roman" panose="02020603050405020304" pitchFamily="18" charset="0"/>
              </a:rPr>
              <a:t>: 			24.1%</a:t>
            </a: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 </a:t>
            </a:r>
            <a:r>
              <a:rPr lang="en-CA" sz="1200" b="0" i="0" dirty="0">
                <a:effectLst/>
                <a:latin typeface="Times New Roman" panose="02020603050405020304" pitchFamily="18" charset="0"/>
                <a:cs typeface="Times New Roman" panose="02020603050405020304" pitchFamily="18" charset="0"/>
              </a:rPr>
              <a:t>Summer: 			25.7%</a:t>
            </a:r>
            <a:endParaRPr lang="en-CA" sz="1200" dirty="0">
              <a:latin typeface="Times New Roman" panose="02020603050405020304" pitchFamily="18" charset="0"/>
              <a:cs typeface="Times New Roman" panose="02020603050405020304" pitchFamily="18" charset="0"/>
            </a:endParaRPr>
          </a:p>
          <a:p>
            <a:pPr latinLnBrk="1"/>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a:t>
            </a:r>
            <a:r>
              <a:rPr lang="en-CA" sz="1200" b="0" i="0" dirty="0">
                <a:effectLst/>
                <a:latin typeface="Times New Roman" panose="02020603050405020304" pitchFamily="18" charset="0"/>
                <a:cs typeface="Times New Roman" panose="02020603050405020304" pitchFamily="18" charset="0"/>
              </a:rPr>
              <a:t>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5411CCE-7D7A-2073-5295-271A3003C6BC}"/>
              </a:ext>
            </a:extLst>
          </p:cNvPr>
          <p:cNvSpPr txBox="1"/>
          <p:nvPr/>
        </p:nvSpPr>
        <p:spPr>
          <a:xfrm>
            <a:off x="6671154" y="4786691"/>
            <a:ext cx="4880875" cy="1323439"/>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Core Message:</a:t>
            </a:r>
            <a:r>
              <a:rPr lang="en-CA" sz="1600" dirty="0">
                <a:effectLst/>
                <a:latin typeface="Times New Roman" panose="02020603050405020304" pitchFamily="18" charset="0"/>
                <a:ea typeface="Aptos" panose="020B0004020202020204" pitchFamily="34" charset="0"/>
              </a:rPr>
              <a:t> Property and Violent crime are not just the most common; they are growing at an alarming rate (+61.7%, +52.3%). This isn't a general crime problem; it's a specific one requiring category-specific tactics, especially in auto theft and gun violence</a:t>
            </a:r>
            <a:endParaRPr lang="en-CA" sz="1600" dirty="0"/>
          </a:p>
        </p:txBody>
      </p:sp>
      <p:sp>
        <p:nvSpPr>
          <p:cNvPr id="10" name="TextBox 9">
            <a:extLst>
              <a:ext uri="{FF2B5EF4-FFF2-40B4-BE49-F238E27FC236}">
                <a16:creationId xmlns:a16="http://schemas.microsoft.com/office/drawing/2014/main" id="{240CE938-08B5-1F39-E2CC-F74260A7D491}"/>
              </a:ext>
            </a:extLst>
          </p:cNvPr>
          <p:cNvSpPr txBox="1"/>
          <p:nvPr/>
        </p:nvSpPr>
        <p:spPr>
          <a:xfrm>
            <a:off x="6511025" y="1555862"/>
            <a:ext cx="4880875" cy="933589"/>
          </a:xfrm>
          <a:prstGeom prst="rect">
            <a:avLst/>
          </a:prstGeom>
          <a:noFill/>
        </p:spPr>
        <p:txBody>
          <a:bodyPr wrap="square">
            <a:spAutoFit/>
          </a:bodyPr>
          <a:lstStyle/>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Property and Violent Crime Dominate Volume</a:t>
            </a:r>
          </a:p>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Warmer months (Spring/Summer) show a consistent increase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27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4"/>
            <a:ext cx="2210061"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3"/>
          <a:stretch>
            <a:fillRect/>
          </a:stretch>
        </p:blipFill>
        <p:spPr>
          <a:xfrm>
            <a:off x="55067" y="1824881"/>
            <a:ext cx="7688758" cy="461362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824881"/>
            <a:ext cx="4448175" cy="4493538"/>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Concluding Insight into Multiple Data Factors </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3"/>
          <a:stretch>
            <a:fillRect/>
          </a:stretch>
        </p:blipFill>
        <p:spPr>
          <a:xfrm>
            <a:off x="609600" y="1343026"/>
            <a:ext cx="5998590" cy="5339216"/>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4"/>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271570"/>
            <a:ext cx="4755641" cy="5570756"/>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5209</TotalTime>
  <Words>3654</Words>
  <Application>Microsoft Office PowerPoint</Application>
  <PresentationFormat>Widescreen</PresentationFormat>
  <Paragraphs>307</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Calibri</vt:lpstr>
      <vt:lpstr>quote-cjk-patch</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Concluding Insight into Multiple Data Factors </vt:lpstr>
      <vt:lpstr>Crime Time-Series Modeling</vt:lpstr>
      <vt:lpstr>Forecast: A Return to Growth in 2026 Demands Action</vt:lpstr>
      <vt:lpstr>PowerPoint Presentation</vt:lpstr>
      <vt:lpstr>York Region Police Operations Dashboard</vt:lpstr>
      <vt:lpstr>District 4 (Vaughan) Operational Summary  &amp; The Staffing Crisis</vt:lpstr>
      <vt:lpstr>District 4 (Vaughan) is the Epicenter of Risk</vt:lpstr>
      <vt:lpstr>The Staffing Crisis: 95% Legal Compliance Masks 54% Operational Readiness In District 4 (Vaughan)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168</cp:revision>
  <dcterms:created xsi:type="dcterms:W3CDTF">2013-01-27T09:14:16Z</dcterms:created>
  <dcterms:modified xsi:type="dcterms:W3CDTF">2025-11-27T19:24:41Z</dcterms:modified>
  <cp:category/>
</cp:coreProperties>
</file>